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9"/>
  </p:notesMasterIdLst>
  <p:handoutMasterIdLst>
    <p:handoutMasterId r:id="rId50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4" autoAdjust="0"/>
    <p:restoredTop sz="94431" autoAdjust="0"/>
  </p:normalViewPr>
  <p:slideViewPr>
    <p:cSldViewPr snapToGrid="0" snapToObjects="1">
      <p:cViewPr>
        <p:scale>
          <a:sx n="100" d="100"/>
          <a:sy n="100" d="100"/>
        </p:scale>
        <p:origin x="630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05386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&lt;Bryan Montalvo Ramos&gt;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&lt;10/17/2023&gt;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Data wrangling we compiled the data that we had gathered from both API and Web scrapping into usable data-frames which we can manipulate to further our understanding and train the machine learning Model. </a:t>
            </a:r>
          </a:p>
          <a:p>
            <a:r>
              <a:rPr lang="en-US" dirty="0"/>
              <a:t>https://github.com/bmontalvo12921/Capstone-project/blob/main/labs-jupyter-spacex-Data%20wrangling.ipynb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831439" cy="44937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different charts such as scatter plots, Bar graphs, and Line graphs to give us a better picture of how the data changes through different variables.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https://github.com/bmontalvo12921/Capstone-project/blob/main/jupyter-labs-webscraping%20(1).ipynba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SQL we were able to extract key information from the tables gained during the data collection process. The Data includes the following: distinct launch location, distinct Booster models, Payload mass(kg), and finally the outcomes of each test.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/>
              <a:t>https://github.com/bmontalvo12921/Capstone-project/blob/main/jupyter-labs-eda-sql-coursera_sqllite-bak-2023-10-18-00-50-37Z.ipynb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an Interactive map highlighting the different launch sites and the successful launch that occurred with each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r>
              <a:rPr lang="en-US" dirty="0"/>
              <a:t>https://github.com/bmontalvo12921/Capstone-project/blob/main/jupyter-labs-eda-sql-coursera_sqllite-bak-2023-10-18-00-50-37Z.ipynb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was created to display the data in two forms. One is the pie graph which breaks down the successful launches by percentage bringing them together as a whole. And the bottom graph is a scatter plot divided into two categories to show successful or unsuccessful launches carried out. We also added a dropdown menu which helps isolate the data to a specific launch site.</a:t>
            </a:r>
          </a:p>
          <a:p>
            <a:r>
              <a:rPr lang="en-US" dirty="0"/>
              <a:t>https://github.com/bmontalvo12921/Capstone-project/blob/main/spacex_dash_app.py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analysis is the Machine learning Model that we train to better predict the launch outcomes to calculate the cost per launch. I believe we need more data as the results I have seem skewed.</a:t>
            </a:r>
          </a:p>
          <a:p>
            <a:r>
              <a:rPr lang="en-US" dirty="0"/>
              <a:t>https://github.com/bmontalvo12921/Capstone-project/blob/main/IBM-DS0321EN-SkillsNetwork_labs_module_4_SpaceX_Machine_Learning_Prediction_Part_5.jupyterlite%20(1).ipynb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46786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achieved 83.3% accuracy rate.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F241E0F-2887-4743-5F44-1962DD1B2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1447156"/>
            <a:ext cx="8639175" cy="28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733364"/>
            <a:ext cx="10592999" cy="113562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is a scatter plot with the number of the flight from each site and the breakdown via color on whether those flights were successful or not.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FC8A2D-89A7-CD2B-4846-E50DEEA61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546426"/>
            <a:ext cx="10725150" cy="26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857749"/>
            <a:ext cx="10117064" cy="102359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 scatter plot where the flight numbers are split into sites and the categories via color to show outcome.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99006E1-4C31-D947-4CC8-F8E0426A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412874"/>
            <a:ext cx="10612364" cy="30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057650"/>
            <a:ext cx="10907639" cy="1836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Bar graph shows the success rate of each Orbit after successful launch.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0C07AC-EBD0-5712-2354-56A4D5F5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23975"/>
            <a:ext cx="7267575" cy="260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381912"/>
            <a:ext cx="10259939" cy="194979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displays the different results in the Orbit type according to the flight number. The graph is broken down by color category which is successful or unsuccessful.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B6442C-5BD8-EBB0-3635-92F3BE394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61064"/>
            <a:ext cx="11126714" cy="302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267200"/>
            <a:ext cx="10812389" cy="2209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scatterplot displays the different outcomes for each orbit in relation to the payload mass.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094F8E-8596-ECB3-24DD-D050502E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2025"/>
            <a:ext cx="1219200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831631"/>
            <a:ext cx="3726546" cy="20831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line graph shows the progress achieved in success rate over 10-year span.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68802A-AFC5-6451-89E5-12497253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757" y="1474787"/>
            <a:ext cx="564021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234872"/>
            <a:ext cx="7124097" cy="109192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states Select Distinct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2FEAF1-595E-35C6-8CA4-1FA821D9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747879"/>
              </p:ext>
            </p:extLst>
          </p:nvPr>
        </p:nvGraphicFramePr>
        <p:xfrm>
          <a:off x="8276622" y="4572957"/>
          <a:ext cx="1523999" cy="1828800"/>
        </p:xfrm>
        <a:graphic>
          <a:graphicData uri="http://schemas.openxmlformats.org/drawingml/2006/table">
            <a:tbl>
              <a:tblPr/>
              <a:tblGrid>
                <a:gridCol w="1523999">
                  <a:extLst>
                    <a:ext uri="{9D8B030D-6E8A-4147-A177-3AD203B41FA5}">
                      <a16:colId xmlns:a16="http://schemas.microsoft.com/office/drawing/2014/main" val="13269386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  <a:latin typeface="inherit"/>
                        </a:rPr>
                        <a:t>Launch_Site</a:t>
                      </a:r>
                      <a:endParaRPr lang="en-US" b="1" dirty="0"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743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  <a:latin typeface="inherit"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221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  <a:latin typeface="inherit"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495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  <a:latin typeface="inherit"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56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  <a:latin typeface="inherit"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17059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9FB45D4-4958-C874-1771-D21E65B2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90404"/>
            <a:ext cx="10687961" cy="29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9650" y="4505324"/>
            <a:ext cx="10648950" cy="13192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Query states Select *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spacextable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like’CCA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%’ limit 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05350B-FD8B-8D11-FA9A-FE130107A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5" y="1418944"/>
            <a:ext cx="11095110" cy="25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084797"/>
            <a:ext cx="10515601" cy="14509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is a two-step process in which it is adding quantities and creating a new column representing the value.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0C5C0-19C1-3659-BC5D-AC85CB048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10121"/>
            <a:ext cx="10269465" cy="23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784148"/>
            <a:ext cx="10515601" cy="12414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is the same as above where it does an equation and creates a new column displaying the new float.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9E226-66D0-5618-EA39-DD9B9EEF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1" y="1595596"/>
            <a:ext cx="9877424" cy="259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371" y="4492625"/>
            <a:ext cx="10515601" cy="139684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the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selects the first successful launch date.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BA9E1-7EAC-CC58-384A-7CF9F5447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1389993"/>
            <a:ext cx="10343240" cy="24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4473287"/>
            <a:ext cx="10515600" cy="1828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that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C9B82-6168-4991-35B0-B0AE5F4C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95297"/>
            <a:ext cx="10515600" cy="29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88958"/>
            <a:ext cx="8065176" cy="44366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used 4 different Methods which where logistic regression, support Vector Machine, K nearest Neighbors and decision tree classifier to analyze our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came out very close most being 83.3% accuracy rate for predicted landings.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371" y="4154000"/>
            <a:ext cx="10515601" cy="10318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creates a table with the required information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7A8FC-0F04-77FB-B445-CC7B5C7F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08" y="1385774"/>
            <a:ext cx="10428804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4761" y="4899242"/>
            <a:ext cx="10515600" cy="112712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present the different version of the Boosters.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C73A-3143-50DF-3830-8399057C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42751"/>
            <a:ext cx="10515599" cy="34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683405"/>
            <a:ext cx="10515600" cy="20320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the Failure to land outcomes in the year 2015.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44ED8-7027-069E-2F8B-2EC10736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41238"/>
            <a:ext cx="10515600" cy="203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600575"/>
            <a:ext cx="10515600" cy="182663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A8E70-6730-F23B-5C7A-278FAC53D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79045"/>
            <a:ext cx="10515600" cy="29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2645" y="3957537"/>
            <a:ext cx="11086710" cy="22688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The Folium map above shows the different highlighted launch sites in the United States.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Location Sites</a:t>
            </a:r>
          </a:p>
        </p:txBody>
      </p:sp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F7933A5B-859C-6270-5465-E9C640AB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427844"/>
            <a:ext cx="4953000" cy="2352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943B8F-019E-6ECD-60C8-B637145C0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6" y="1469618"/>
            <a:ext cx="2914650" cy="22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81599"/>
            <a:ext cx="9745589" cy="9953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Legend explains the break down by color of the different sites and their success rates.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&lt;Successful Launches for all Sites&gt;</a:t>
            </a:r>
          </a:p>
        </p:txBody>
      </p:sp>
      <p:pic>
        <p:nvPicPr>
          <p:cNvPr id="4" name="Picture 3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5ACAD804-4834-91B4-AE0B-BF803A34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51604"/>
            <a:ext cx="10034587" cy="382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9903" y="4698123"/>
            <a:ext cx="10875707" cy="14788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Pie Chart shows that this Particular site (KSC LC-39A) had a 100% success rate.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&lt;Site with Highest Success Rate&gt;</a:t>
            </a:r>
          </a:p>
        </p:txBody>
      </p:sp>
      <p:pic>
        <p:nvPicPr>
          <p:cNvPr id="4" name="Picture 3" descr="A blue circle with white text&#10;&#10;Description automatically generated">
            <a:extLst>
              <a:ext uri="{FF2B5EF4-FFF2-40B4-BE49-F238E27FC236}">
                <a16:creationId xmlns:a16="http://schemas.microsoft.com/office/drawing/2014/main" id="{5F60B411-8BCE-B2BB-A56A-DF523F97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13" y="1975264"/>
            <a:ext cx="10875707" cy="25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480" y="5059680"/>
            <a:ext cx="10414662" cy="1279989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the Scatter plot comparing payload and Booster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Boosters are broken down by Color and then categories between 0(Failed Launch) or 1(Successful Launch). Booster Version FT has the most successful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&lt;All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PayLoad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Mass/ Success Rates&gt;</a:t>
            </a:r>
          </a:p>
        </p:txBody>
      </p:sp>
      <p:pic>
        <p:nvPicPr>
          <p:cNvPr id="9" name="Picture 8" descr="A white rectangular object with green and red dots&#10;&#10;Description automatically generated">
            <a:extLst>
              <a:ext uri="{FF2B5EF4-FFF2-40B4-BE49-F238E27FC236}">
                <a16:creationId xmlns:a16="http://schemas.microsoft.com/office/drawing/2014/main" id="{52332ACA-0427-D8EE-6CFD-3ED23149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3" y="1798320"/>
            <a:ext cx="10932553" cy="260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deals with the Space X program, and how much each launch will cost given that the stage 1 Rocket is re-usable. The biggest hurdle is to train this Machine learning model to predict Successful Landing to predict the cost of each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303046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Logistic regression and Support Vector Machine and K nearest neighbor all came in 83% accuracy 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65AC8A1-1967-61A1-9421-2FEEF9AE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29" y="1438274"/>
            <a:ext cx="5635982" cy="445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815018" cy="38957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best-performing model with an explanation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best Performing Model is where 12 landed, worse would be where no one landed.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8ABB229C-CB41-45C3-B6BE-8D481802F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19250"/>
            <a:ext cx="50482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using all Methods and procedures available to me, I have come to the conclusion that we need more data. This will allow us to make a better prediction model which would allow us to make better decisions on what kind of technological advances we can make to bring the cost of Space travel down a significant amount.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 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used an API and web scrapping Wiki pages to gather all the information.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 to fill in the missing values as much as possible and classify the 8Result as successful or un-successful landing.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Tuned Models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better accuracy.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by using a combination of the API and web scrapping from various wiki pages that held Space X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A6DA682-3322-0872-15DF-4A9C42430C3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3652" y="3236608"/>
            <a:ext cx="3929061" cy="676164"/>
          </a:xfrm>
          <a:prstGeom prst="bentConnector3">
            <a:avLst>
              <a:gd name="adj1" fmla="val 1045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07194" y="4769861"/>
            <a:ext cx="5384006" cy="1666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https://github.com/bmontalvo12921/Capstone-project/blob/main/jupyter-labs-spacex-data-collection-api%20(2).ipynb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11E2D6-A086-ADC3-81CD-03C8247D8DED}"/>
              </a:ext>
            </a:extLst>
          </p:cNvPr>
          <p:cNvSpPr/>
          <p:nvPr/>
        </p:nvSpPr>
        <p:spPr>
          <a:xfrm>
            <a:off x="5591970" y="1701137"/>
            <a:ext cx="1703069" cy="1023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177F7A-16BC-1122-BA04-535FF1ADC571}"/>
              </a:ext>
            </a:extLst>
          </p:cNvPr>
          <p:cNvSpPr/>
          <p:nvPr/>
        </p:nvSpPr>
        <p:spPr>
          <a:xfrm>
            <a:off x="7634464" y="4698301"/>
            <a:ext cx="1703069" cy="119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relevant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3FAE47-5106-CE03-A66F-B3073265C12D}"/>
              </a:ext>
            </a:extLst>
          </p:cNvPr>
          <p:cNvSpPr/>
          <p:nvPr/>
        </p:nvSpPr>
        <p:spPr>
          <a:xfrm>
            <a:off x="7616189" y="3126133"/>
            <a:ext cx="1703069" cy="119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Json_normalize</a:t>
            </a:r>
            <a:r>
              <a:rPr lang="en-US" dirty="0"/>
              <a:t> into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AD0A84-7559-47EE-3F99-C138E32BEEA2}"/>
              </a:ext>
            </a:extLst>
          </p:cNvPr>
          <p:cNvSpPr/>
          <p:nvPr/>
        </p:nvSpPr>
        <p:spPr>
          <a:xfrm>
            <a:off x="7597140" y="1650683"/>
            <a:ext cx="1703069" cy="119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file</a:t>
            </a:r>
          </a:p>
          <a:p>
            <a:pPr algn="ctr"/>
            <a:r>
              <a:rPr lang="en-US" dirty="0"/>
              <a:t>Lists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6AC8DF-4C9C-DF16-5A27-48E3A718A511}"/>
              </a:ext>
            </a:extLst>
          </p:cNvPr>
          <p:cNvSpPr/>
          <p:nvPr/>
        </p:nvSpPr>
        <p:spPr>
          <a:xfrm>
            <a:off x="9841231" y="4656800"/>
            <a:ext cx="1703069" cy="119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Fill in Missing values from </a:t>
            </a:r>
            <a:r>
              <a:rPr lang="en-US" dirty="0" err="1"/>
              <a:t>PayloadMass</a:t>
            </a:r>
            <a:r>
              <a:rPr lang="en-US" dirty="0"/>
              <a:t> Values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6EA9F7-B9F5-CEC7-6B7F-C553686B9DB2}"/>
              </a:ext>
            </a:extLst>
          </p:cNvPr>
          <p:cNvSpPr/>
          <p:nvPr/>
        </p:nvSpPr>
        <p:spPr>
          <a:xfrm>
            <a:off x="9754903" y="3081337"/>
            <a:ext cx="1703069" cy="119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data for only Falcon 9 Launches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499B5-3941-0720-46DF-D2A028A1DEF5}"/>
              </a:ext>
            </a:extLst>
          </p:cNvPr>
          <p:cNvSpPr/>
          <p:nvPr/>
        </p:nvSpPr>
        <p:spPr>
          <a:xfrm>
            <a:off x="9735853" y="1605887"/>
            <a:ext cx="1703069" cy="119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Cast defined relevant data into DF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AD610FD-F780-5D40-236E-48A3CC664F18}"/>
              </a:ext>
            </a:extLst>
          </p:cNvPr>
          <p:cNvSpPr/>
          <p:nvPr/>
        </p:nvSpPr>
        <p:spPr>
          <a:xfrm rot="16200000">
            <a:off x="7202028" y="2024429"/>
            <a:ext cx="484632" cy="376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413AAFD-3AE4-B86C-2DED-2A4309C1935F}"/>
              </a:ext>
            </a:extLst>
          </p:cNvPr>
          <p:cNvSpPr/>
          <p:nvPr/>
        </p:nvSpPr>
        <p:spPr>
          <a:xfrm>
            <a:off x="8206358" y="2835484"/>
            <a:ext cx="484632" cy="376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2046499-4782-E60F-C5DB-A61C2A852FAF}"/>
              </a:ext>
            </a:extLst>
          </p:cNvPr>
          <p:cNvSpPr/>
          <p:nvPr/>
        </p:nvSpPr>
        <p:spPr>
          <a:xfrm>
            <a:off x="8225407" y="4339913"/>
            <a:ext cx="484632" cy="376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003AB37-DC7D-206D-502D-891AEF468C13}"/>
              </a:ext>
            </a:extLst>
          </p:cNvPr>
          <p:cNvSpPr/>
          <p:nvPr/>
        </p:nvSpPr>
        <p:spPr>
          <a:xfrm>
            <a:off x="10398604" y="4222829"/>
            <a:ext cx="484632" cy="376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5889984-B63A-A0CC-F50E-47255D777C97}"/>
              </a:ext>
            </a:extLst>
          </p:cNvPr>
          <p:cNvSpPr/>
          <p:nvPr/>
        </p:nvSpPr>
        <p:spPr>
          <a:xfrm>
            <a:off x="10345071" y="2796513"/>
            <a:ext cx="484632" cy="376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4825A5B-8AA5-7418-DCF4-5EBF97DBEC30}"/>
              </a:ext>
            </a:extLst>
          </p:cNvPr>
          <p:cNvSpPr/>
          <p:nvPr/>
        </p:nvSpPr>
        <p:spPr>
          <a:xfrm rot="10800000">
            <a:off x="9337533" y="5521764"/>
            <a:ext cx="381000" cy="3082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9"/>
            <a:ext cx="3932238" cy="1874836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https://github.com/bmontalvo12921/Capstone-project/blob/main/jupyter-labs-webscraping%20(1).ipynb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59DC33-D30F-D79B-C37F-973AF0D9B26A}"/>
              </a:ext>
            </a:extLst>
          </p:cNvPr>
          <p:cNvSpPr/>
          <p:nvPr/>
        </p:nvSpPr>
        <p:spPr>
          <a:xfrm>
            <a:off x="7313139" y="1766900"/>
            <a:ext cx="1703069" cy="119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from 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7B210-1805-4152-45C5-1F9B29865CB0}"/>
              </a:ext>
            </a:extLst>
          </p:cNvPr>
          <p:cNvSpPr/>
          <p:nvPr/>
        </p:nvSpPr>
        <p:spPr>
          <a:xfrm>
            <a:off x="9734942" y="1757346"/>
            <a:ext cx="1703069" cy="119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relevant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BFBF5-B3A2-6539-BE7D-330527FFBDBA}"/>
              </a:ext>
            </a:extLst>
          </p:cNvPr>
          <p:cNvSpPr/>
          <p:nvPr/>
        </p:nvSpPr>
        <p:spPr>
          <a:xfrm>
            <a:off x="7327225" y="4976324"/>
            <a:ext cx="1703069" cy="119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Finch html tables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D98B01-72A3-7DE0-11A5-B01494BC317F}"/>
              </a:ext>
            </a:extLst>
          </p:cNvPr>
          <p:cNvSpPr/>
          <p:nvPr/>
        </p:nvSpPr>
        <p:spPr>
          <a:xfrm>
            <a:off x="7264907" y="3374395"/>
            <a:ext cx="1703069" cy="119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Beautiful Soup</a:t>
            </a:r>
          </a:p>
          <a:p>
            <a:pPr algn="ctr"/>
            <a:r>
              <a:rPr lang="en-US" dirty="0"/>
              <a:t>H tml5lib Parser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2C83EE-845B-370F-6FB2-88593F8AB449}"/>
              </a:ext>
            </a:extLst>
          </p:cNvPr>
          <p:cNvSpPr/>
          <p:nvPr/>
        </p:nvSpPr>
        <p:spPr>
          <a:xfrm>
            <a:off x="9746750" y="3360613"/>
            <a:ext cx="1703069" cy="11906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Cast relevant data into DF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9679F7B-3808-96F4-1F52-63898CB2536F}"/>
              </a:ext>
            </a:extLst>
          </p:cNvPr>
          <p:cNvSpPr/>
          <p:nvPr/>
        </p:nvSpPr>
        <p:spPr>
          <a:xfrm>
            <a:off x="7874125" y="2979261"/>
            <a:ext cx="484632" cy="376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E0308D1-44BC-A9C1-961E-7D8FF6B33CA0}"/>
              </a:ext>
            </a:extLst>
          </p:cNvPr>
          <p:cNvSpPr/>
          <p:nvPr/>
        </p:nvSpPr>
        <p:spPr>
          <a:xfrm>
            <a:off x="7874126" y="4580089"/>
            <a:ext cx="484632" cy="376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5410D13-67BD-2E8F-447D-B8793A572039}"/>
              </a:ext>
            </a:extLst>
          </p:cNvPr>
          <p:cNvSpPr/>
          <p:nvPr/>
        </p:nvSpPr>
        <p:spPr>
          <a:xfrm>
            <a:off x="10385676" y="2969760"/>
            <a:ext cx="484632" cy="376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15294</TotalTime>
  <Words>1578</Words>
  <Application>Microsoft Office PowerPoint</Application>
  <PresentationFormat>Widescreen</PresentationFormat>
  <Paragraphs>187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IBM Plex Mono Text</vt:lpstr>
      <vt:lpstr>inherit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Bryan montalvo ramos</cp:lastModifiedBy>
  <cp:revision>205</cp:revision>
  <dcterms:created xsi:type="dcterms:W3CDTF">2021-04-29T18:58:34Z</dcterms:created>
  <dcterms:modified xsi:type="dcterms:W3CDTF">2023-10-22T13:57:46Z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